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 id="2147483711" r:id="rId5"/>
  </p:sldMasterIdLst>
  <p:notesMasterIdLst>
    <p:notesMasterId r:id="rId55"/>
  </p:notesMasterIdLst>
  <p:handoutMasterIdLst>
    <p:handoutMasterId r:id="rId56"/>
  </p:handoutMasterIdLst>
  <p:sldIdLst>
    <p:sldId id="327" r:id="rId6"/>
    <p:sldId id="330" r:id="rId7"/>
    <p:sldId id="331" r:id="rId8"/>
    <p:sldId id="332" r:id="rId9"/>
    <p:sldId id="298" r:id="rId10"/>
    <p:sldId id="262" r:id="rId11"/>
    <p:sldId id="263" r:id="rId12"/>
    <p:sldId id="299" r:id="rId13"/>
    <p:sldId id="337" r:id="rId14"/>
    <p:sldId id="302" r:id="rId15"/>
    <p:sldId id="338" r:id="rId16"/>
    <p:sldId id="264" r:id="rId17"/>
    <p:sldId id="339" r:id="rId18"/>
    <p:sldId id="266" r:id="rId19"/>
    <p:sldId id="265" r:id="rId20"/>
    <p:sldId id="276" r:id="rId21"/>
    <p:sldId id="303" r:id="rId22"/>
    <p:sldId id="293" r:id="rId23"/>
    <p:sldId id="277" r:id="rId24"/>
    <p:sldId id="284" r:id="rId25"/>
    <p:sldId id="269" r:id="rId26"/>
    <p:sldId id="340" r:id="rId27"/>
    <p:sldId id="305" r:id="rId28"/>
    <p:sldId id="307" r:id="rId29"/>
    <p:sldId id="306" r:id="rId30"/>
    <p:sldId id="333" r:id="rId31"/>
    <p:sldId id="334" r:id="rId32"/>
    <p:sldId id="309" r:id="rId33"/>
    <p:sldId id="310" r:id="rId34"/>
    <p:sldId id="311" r:id="rId35"/>
    <p:sldId id="312" r:id="rId36"/>
    <p:sldId id="314" r:id="rId37"/>
    <p:sldId id="335" r:id="rId38"/>
    <p:sldId id="315" r:id="rId39"/>
    <p:sldId id="316" r:id="rId40"/>
    <p:sldId id="336" r:id="rId41"/>
    <p:sldId id="294" r:id="rId42"/>
    <p:sldId id="296" r:id="rId43"/>
    <p:sldId id="318" r:id="rId44"/>
    <p:sldId id="319" r:id="rId45"/>
    <p:sldId id="321" r:id="rId46"/>
    <p:sldId id="322" r:id="rId47"/>
    <p:sldId id="323" r:id="rId48"/>
    <p:sldId id="324" r:id="rId49"/>
    <p:sldId id="288" r:id="rId50"/>
    <p:sldId id="289" r:id="rId51"/>
    <p:sldId id="320" r:id="rId52"/>
    <p:sldId id="274" r:id="rId53"/>
    <p:sldId id="329" r:id="rId5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76" d="100"/>
          <a:sy n="76" d="100"/>
        </p:scale>
        <p:origin x="1138"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notesMaster" Target="notesMasters/notesMaster1.xml"/><Relationship Id="rId63"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handoutMaster" Target="handoutMasters/handout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commentAuthors" Target="commentAuthor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084571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smtClean="0"/>
              <a:t>6/17/2024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A190C97C-0095-2443-AC12-FA4CBA4ACD4D}" type="slidenum">
              <a:rPr lang="en-US" smtClean="0"/>
              <a:pPr/>
              <a:t>‹#›</a:t>
            </a:fld>
            <a:endParaRPr lang="en-US"/>
          </a:p>
        </p:txBody>
      </p:sp>
    </p:spTree>
    <p:extLst>
      <p:ext uri="{BB962C8B-B14F-4D97-AF65-F5344CB8AC3E}">
        <p14:creationId xmlns:p14="http://schemas.microsoft.com/office/powerpoint/2010/main" val="600783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787198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4E5C39-FE1E-4048-9E78-68F07A4195FB}"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8996598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4E5C39-FE1E-4048-9E78-68F07A4195FB}"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645611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4E5C39-FE1E-4048-9E78-68F07A4195FB}" type="datetimeFigureOut">
              <a:rPr lang="en-US" smtClean="0"/>
              <a:t>6/17/2024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6780043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4E5C39-FE1E-4048-9E78-68F07A4195FB}" type="datetimeFigureOut">
              <a:rPr lang="en-US" smtClean="0"/>
              <a:t>6/17/2024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2120781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4E5C39-FE1E-4048-9E78-68F07A4195FB}" type="datetimeFigureOut">
              <a:rPr lang="en-US" smtClean="0"/>
              <a:t>6/17/2024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0812466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55157727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4E5C39-FE1E-4048-9E78-68F07A4195FB}" type="datetimeFigureOut">
              <a:rPr lang="en-US" smtClean="0"/>
              <a:t>6/17/2024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3720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75680982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4E5C39-FE1E-4048-9E78-68F07A4195FB}" type="datetimeFigureOut">
              <a:rPr lang="en-US" smtClean="0"/>
              <a:t>6/17/2024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3464531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618827201"/>
      </p:ext>
    </p:extLst>
  </p:cSld>
  <p:clrMapOvr>
    <a:masterClrMapping/>
  </p:clrMapOvr>
  <p:transition spd="slow">
    <p:push dir="u"/>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27614586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06544897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theme" Target="../theme/theme2.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6/17/2024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341562922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0.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6.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707886"/>
          </a:xfrm>
          <a:prstGeom prst="rect">
            <a:avLst/>
          </a:prstGeom>
          <a:noFill/>
        </p:spPr>
        <p:txBody>
          <a:bodyPr wrap="square" lIns="91440" tIns="45720" rIns="91440" bIns="45720" rtlCol="0" anchor="t">
            <a:spAutoFit/>
          </a:bodyPr>
          <a:lstStyle/>
          <a:p>
            <a:r>
              <a:rPr lang="en-US" sz="2000" b="1" dirty="0">
                <a:solidFill>
                  <a:schemeClr val="bg2"/>
                </a:solidFill>
                <a:latin typeface="Aptos Display" panose="020B0004020202020204" pitchFamily="34" charset="0"/>
                <a:ea typeface="SF Pro" pitchFamily="2" charset="0"/>
                <a:cs typeface="SF Pro" pitchFamily="2" charset="0"/>
              </a:rPr>
              <a:t>LOVISH GARLANI</a:t>
            </a:r>
          </a:p>
          <a:p>
            <a:r>
              <a:rPr lang="en-US" sz="2000" b="1" dirty="0">
                <a:solidFill>
                  <a:schemeClr val="bg2"/>
                </a:solidFill>
                <a:latin typeface="Aptos Display" panose="020B0004020202020204" pitchFamily="34" charset="0"/>
                <a:ea typeface="SF Pro" pitchFamily="2" charset="0"/>
                <a:cs typeface="SF Pro" pitchFamily="2" charset="0"/>
              </a:rPr>
              <a:t>June 17, 2024 </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1478279"/>
            <a:ext cx="4656138" cy="469106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https://github.com/lovishgarlani/IBM-Applied-Data-Science-Capstone-SpaceX-Lovish-Garlani/blob/main/03%20Data%20Collection%20with%20Web%20Scraping%20lab.ipynb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8" name="Picture 7">
            <a:extLst>
              <a:ext uri="{FF2B5EF4-FFF2-40B4-BE49-F238E27FC236}">
                <a16:creationId xmlns:a16="http://schemas.microsoft.com/office/drawing/2014/main" id="{7839B492-FB0B-D5D7-8B02-C0B6BE4A1E2C}"/>
              </a:ext>
            </a:extLst>
          </p:cNvPr>
          <p:cNvPicPr>
            <a:picLocks noChangeAspect="1"/>
          </p:cNvPicPr>
          <p:nvPr/>
        </p:nvPicPr>
        <p:blipFill>
          <a:blip r:embed="rId3"/>
          <a:stretch>
            <a:fillRect/>
          </a:stretch>
        </p:blipFill>
        <p:spPr>
          <a:xfrm>
            <a:off x="5796534" y="1478279"/>
            <a:ext cx="5488067" cy="4689841"/>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C61967C-5E99-264B-CE8B-837B01F0A8EA}"/>
              </a:ext>
            </a:extLst>
          </p:cNvPr>
          <p:cNvSpPr txBox="1"/>
          <p:nvPr/>
        </p:nvSpPr>
        <p:spPr>
          <a:xfrm>
            <a:off x="873760" y="1738142"/>
            <a:ext cx="10189252" cy="3970318"/>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Aptos Display" panose="020B0004020202020204" pitchFamily="34" charset="0"/>
              </a:rPr>
              <a:t>Next, we Extracted all column/variable names from the HTML table header.</a:t>
            </a:r>
          </a:p>
          <a:p>
            <a:pPr marL="285750" indent="-285750">
              <a:buFont typeface="Arial" panose="020B0604020202020204" pitchFamily="34" charset="0"/>
              <a:buChar char="•"/>
            </a:pPr>
            <a:endParaRPr lang="en-US" sz="2800" dirty="0">
              <a:latin typeface="Aptos Display" panose="020B0004020202020204" pitchFamily="34" charset="0"/>
            </a:endParaRPr>
          </a:p>
          <a:p>
            <a:pPr marL="285750" indent="-285750">
              <a:buFont typeface="Arial" panose="020B0604020202020204" pitchFamily="34" charset="0"/>
              <a:buChar char="•"/>
            </a:pPr>
            <a:r>
              <a:rPr lang="en-US" sz="2800" dirty="0">
                <a:latin typeface="Aptos Display" panose="020B0004020202020204" pitchFamily="34" charset="0"/>
              </a:rPr>
              <a:t>Then we created a data frame by parsing the launch HTML tables.</a:t>
            </a:r>
          </a:p>
          <a:p>
            <a:pPr marL="285750" indent="-285750">
              <a:buFont typeface="Arial" panose="020B0604020202020204" pitchFamily="34" charset="0"/>
              <a:buChar char="•"/>
            </a:pPr>
            <a:endParaRPr lang="en-US" sz="2800" dirty="0">
              <a:latin typeface="Aptos Display" panose="020B0004020202020204" pitchFamily="34" charset="0"/>
            </a:endParaRPr>
          </a:p>
          <a:p>
            <a:pPr marL="285750" indent="-285750">
              <a:buFont typeface="Arial" panose="020B0604020202020204" pitchFamily="34" charset="0"/>
              <a:buChar char="•"/>
            </a:pPr>
            <a:r>
              <a:rPr lang="en-US" sz="2800" dirty="0">
                <a:latin typeface="Aptos Display" panose="020B0004020202020204" pitchFamily="34" charset="0"/>
              </a:rPr>
              <a:t>In the end, we removed the NaN values from the columns and extracted the file as csv using the df.to_csv method. </a:t>
            </a:r>
          </a:p>
          <a:p>
            <a:endParaRPr lang="en-US" sz="2800" dirty="0">
              <a:latin typeface="Aptos Display" panose="020B0004020202020204" pitchFamily="34" charset="0"/>
            </a:endParaRPr>
          </a:p>
          <a:p>
            <a:endParaRPr lang="en-IN" sz="2800" dirty="0">
              <a:latin typeface="Aptos Display" panose="020B0004020202020204" pitchFamily="34" charset="0"/>
            </a:endParaRPr>
          </a:p>
        </p:txBody>
      </p:sp>
    </p:spTree>
    <p:extLst>
      <p:ext uri="{BB962C8B-B14F-4D97-AF65-F5344CB8AC3E}">
        <p14:creationId xmlns:p14="http://schemas.microsoft.com/office/powerpoint/2010/main" val="2485588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5162" y="1388598"/>
            <a:ext cx="5430838" cy="4935538"/>
          </a:xfrm>
          <a:prstGeom prst="rect">
            <a:avLst/>
          </a:prstGeom>
        </p:spPr>
        <p:txBody>
          <a:bodyPr>
            <a:normAutofit lnSpcReduction="10000"/>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a landing outcome label from the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https://github.com/lovishgarlani/IBM-Applied-Data-Science-Capstone-SpaceX-Lovish-Garlani/blob/main/04%20SpaceX%20Data%20Wrangling.ipynb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6440720" y="1776629"/>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87107E-D0CF-E6D2-7C40-C1DA3F72ECCB}"/>
              </a:ext>
            </a:extLst>
          </p:cNvPr>
          <p:cNvPicPr>
            <a:picLocks noChangeAspect="1"/>
          </p:cNvPicPr>
          <p:nvPr/>
        </p:nvPicPr>
        <p:blipFill>
          <a:blip r:embed="rId3"/>
          <a:stretch>
            <a:fillRect/>
          </a:stretch>
        </p:blipFill>
        <p:spPr>
          <a:xfrm>
            <a:off x="0" y="132080"/>
            <a:ext cx="6406437" cy="6532880"/>
          </a:xfrm>
          <a:prstGeom prst="rect">
            <a:avLst/>
          </a:prstGeom>
        </p:spPr>
      </p:pic>
      <p:pic>
        <p:nvPicPr>
          <p:cNvPr id="6" name="Picture 5">
            <a:extLst>
              <a:ext uri="{FF2B5EF4-FFF2-40B4-BE49-F238E27FC236}">
                <a16:creationId xmlns:a16="http://schemas.microsoft.com/office/drawing/2014/main" id="{D482F5FD-0691-AD8B-343D-0EB2F5A55BA4}"/>
              </a:ext>
            </a:extLst>
          </p:cNvPr>
          <p:cNvPicPr>
            <a:picLocks noChangeAspect="1"/>
          </p:cNvPicPr>
          <p:nvPr/>
        </p:nvPicPr>
        <p:blipFill>
          <a:blip r:embed="rId4"/>
          <a:stretch>
            <a:fillRect/>
          </a:stretch>
        </p:blipFill>
        <p:spPr>
          <a:xfrm>
            <a:off x="6096001" y="132080"/>
            <a:ext cx="6096000" cy="6532880"/>
          </a:xfrm>
          <a:prstGeom prst="rect">
            <a:avLst/>
          </a:prstGeom>
        </p:spPr>
      </p:pic>
    </p:spTree>
    <p:extLst>
      <p:ext uri="{BB962C8B-B14F-4D97-AF65-F5344CB8AC3E}">
        <p14:creationId xmlns:p14="http://schemas.microsoft.com/office/powerpoint/2010/main" val="37294005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47513" y="1495425"/>
            <a:ext cx="4987925" cy="49323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343302"/>
            <a:ext cx="5189611" cy="5230217"/>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https://github.com/lovishgarlani/IBM-Applied-Data-Science-Capstone-SpaceX-Lovish-Garlani/blob/main/06%20EDA%20with%20Visualization%20Lab.ipynb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620825" y="3816137"/>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343302"/>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2852" y="1508124"/>
            <a:ext cx="9745663" cy="503078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Jupyter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failed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https://github.com/lovishgarlani/IBM-Applied-Data-Science-Capstone-SpaceX-Lovish-Garlani/blob/main/05%20EDA%20with%20SQL.ipynb</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2707" y="1506538"/>
            <a:ext cx="10515600" cy="4719637"/>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r>
              <a:rPr lang="en-US" dirty="0"/>
              <a:t>The link of the notebook is </a:t>
            </a:r>
            <a:r>
              <a:rPr lang="en-US" sz="2800" dirty="0">
                <a:solidFill>
                  <a:srgbClr val="1C7DDB"/>
                </a:solidFill>
                <a:latin typeface="Abadi" panose="020B0604020104020204" pitchFamily="34" charset="0"/>
              </a:rPr>
              <a:t>https://github.com/lovishgarlani/IBM-Applied-Data-Science-Capstone-SpaceX-Lovish-Garlani/blob/main/07%20Interactive%20Visual%20Analytics%20with%20Folium%20Lab.ipynb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745663" cy="328930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a scatter graph showing the relationship between Outcome and Payload Mass (Kg) for the different booster versions.</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1"/>
                </a:solidFill>
                <a:latin typeface="Abadi"/>
              </a:rPr>
              <a:t>https://github.com/lovishgarlani/IBM-Applied-Data-Science-Capstone-SpaceX-Lovish-Garlani/blob/main/08%20SpaceXDashboard%20App.ipynb</a:t>
            </a:r>
            <a:endParaRPr lang="en-US" dirty="0">
              <a:solidFill>
                <a:schemeClr val="accent1"/>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745663" cy="435133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Numpy and pandas, transformed the data, and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machine-learning models and tuned different hyperparameters using GridSearchCV.</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and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https://github.com/lovishgarlani/IBM-Applied-Data-Science-Capstone-SpaceX-Lovish-Garlani/blob/main/09%20SpaceX%20Machine%20Learning%20Prediction.ipynb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92224" y="1738270"/>
            <a:ext cx="10593387" cy="966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A29EC7DF-BB5B-EE6A-7834-0E45CAB1AB73}"/>
              </a:ext>
            </a:extLst>
          </p:cNvPr>
          <p:cNvPicPr>
            <a:picLocks noChangeAspect="1"/>
          </p:cNvPicPr>
          <p:nvPr/>
        </p:nvPicPr>
        <p:blipFill>
          <a:blip r:embed="rId3"/>
          <a:stretch>
            <a:fillRect/>
          </a:stretch>
        </p:blipFill>
        <p:spPr>
          <a:xfrm>
            <a:off x="835541" y="2817939"/>
            <a:ext cx="10306751" cy="331264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DFD1F-F4B0-F8DF-F08D-BDAFDCE89FD1}"/>
              </a:ext>
            </a:extLst>
          </p:cNvPr>
          <p:cNvSpPr>
            <a:spLocks noGrp="1"/>
          </p:cNvSpPr>
          <p:nvPr>
            <p:ph type="title"/>
          </p:nvPr>
        </p:nvSpPr>
        <p:spPr/>
        <p:txBody>
          <a:bodyPr/>
          <a:lstStyle/>
          <a:p>
            <a:r>
              <a:rPr lang="en-US" sz="4400" kern="1200" dirty="0">
                <a:solidFill>
                  <a:srgbClr val="0B49CB"/>
                </a:solidFill>
                <a:latin typeface="Abadi" panose="020B0604020104020204" pitchFamily="34" charset="0"/>
                <a:ea typeface="+mj-ea"/>
                <a:cs typeface="+mj-cs"/>
              </a:rPr>
              <a:t>Payload vs. Launch Site</a:t>
            </a:r>
            <a:br>
              <a:rPr lang="en-US" sz="4400" kern="1200" dirty="0">
                <a:solidFill>
                  <a:srgbClr val="0B49CB"/>
                </a:solidFill>
                <a:latin typeface="Abadi" panose="020B0604020104020204" pitchFamily="34" charset="0"/>
                <a:ea typeface="+mj-ea"/>
                <a:cs typeface="+mj-cs"/>
              </a:rPr>
            </a:br>
            <a:endParaRPr lang="en-IN" dirty="0"/>
          </a:p>
        </p:txBody>
      </p:sp>
      <p:sp>
        <p:nvSpPr>
          <p:cNvPr id="3" name="Content Placeholder 2">
            <a:extLst>
              <a:ext uri="{FF2B5EF4-FFF2-40B4-BE49-F238E27FC236}">
                <a16:creationId xmlns:a16="http://schemas.microsoft.com/office/drawing/2014/main" id="{81E4DB34-FEF4-3D19-FD3B-4C51C5ABE834}"/>
              </a:ext>
            </a:extLst>
          </p:cNvPr>
          <p:cNvSpPr>
            <a:spLocks noGrp="1"/>
          </p:cNvSpPr>
          <p:nvPr>
            <p:ph idx="1"/>
          </p:nvPr>
        </p:nvSpPr>
        <p:spPr>
          <a:xfrm>
            <a:off x="838200" y="1272964"/>
            <a:ext cx="10515600" cy="947720"/>
          </a:xfrm>
        </p:spPr>
        <p:txBody>
          <a:bodyPr/>
          <a:lstStyle/>
          <a:p>
            <a:r>
              <a:rPr lang="en-IN" dirty="0"/>
              <a:t>We found that, The greater the payload mass for the launch site CCAFS SLC 40, the higher the success rate of the rocket. </a:t>
            </a:r>
          </a:p>
          <a:p>
            <a:endParaRPr lang="en-IN" dirty="0"/>
          </a:p>
        </p:txBody>
      </p:sp>
      <p:pic>
        <p:nvPicPr>
          <p:cNvPr id="5" name="Picture 4">
            <a:extLst>
              <a:ext uri="{FF2B5EF4-FFF2-40B4-BE49-F238E27FC236}">
                <a16:creationId xmlns:a16="http://schemas.microsoft.com/office/drawing/2014/main" id="{2243C9B7-C529-79A6-C6A6-96DA68362B52}"/>
              </a:ext>
            </a:extLst>
          </p:cNvPr>
          <p:cNvPicPr>
            <a:picLocks noChangeAspect="1"/>
          </p:cNvPicPr>
          <p:nvPr/>
        </p:nvPicPr>
        <p:blipFill>
          <a:blip r:embed="rId2"/>
          <a:stretch>
            <a:fillRect/>
          </a:stretch>
        </p:blipFill>
        <p:spPr>
          <a:xfrm>
            <a:off x="96017" y="2333868"/>
            <a:ext cx="11999965" cy="3918579"/>
          </a:xfrm>
          <a:prstGeom prst="rect">
            <a:avLst/>
          </a:prstGeom>
        </p:spPr>
      </p:pic>
    </p:spTree>
    <p:extLst>
      <p:ext uri="{BB962C8B-B14F-4D97-AF65-F5344CB8AC3E}">
        <p14:creationId xmlns:p14="http://schemas.microsoft.com/office/powerpoint/2010/main" val="23328610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24351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92370" y="2278062"/>
            <a:ext cx="2657475" cy="4260850"/>
          </a:xfrm>
          <a:prstGeom prst="rect">
            <a:avLst/>
          </a:prstGeom>
        </p:spPr>
        <p:txBody>
          <a:bodyPr vert="horz" lIns="91440" tIns="45720" rIns="91440" bIns="45720" rtlCol="0">
            <a:normAutofit/>
          </a:bodyPr>
          <a:lstStyle/>
          <a:p>
            <a:pPr marL="0" indent="0">
              <a:spcBef>
                <a:spcPts val="1400"/>
              </a:spcBef>
              <a:buNone/>
            </a:pPr>
            <a:r>
              <a:rPr lang="en-US" sz="2200" dirty="0">
                <a:latin typeface="Abadi" panose="020B0604020104020204" pitchFamily="34" charset="0"/>
              </a:rPr>
              <a:t>From the plot, we can see that </a:t>
            </a:r>
          </a:p>
          <a:p>
            <a:pPr marL="0" indent="0">
              <a:spcBef>
                <a:spcPts val="1400"/>
              </a:spcBef>
              <a:buNone/>
            </a:pPr>
            <a:r>
              <a:rPr lang="en-US" sz="2200" dirty="0">
                <a:latin typeface="Abadi" panose="020B0604020104020204" pitchFamily="34" charset="0"/>
              </a:rPr>
              <a:t>ES-L1, GEO, HEO, SSO, VLEO </a:t>
            </a:r>
          </a:p>
          <a:p>
            <a:pPr marL="0" indent="0">
              <a:spcBef>
                <a:spcPts val="1400"/>
              </a:spcBef>
              <a:buNone/>
            </a:pPr>
            <a:r>
              <a:rPr lang="en-US" sz="2200" dirty="0">
                <a:latin typeface="Abadi" panose="020B0604020104020204" pitchFamily="34" charset="0"/>
              </a:rPr>
              <a:t>had the most success rate.</a:t>
            </a:r>
          </a:p>
          <a:p>
            <a:pPr>
              <a:spcBef>
                <a:spcPts val="1400"/>
              </a:spcBef>
            </a:pPr>
            <a:endParaRPr lang="en-US" sz="2000" dirty="0"/>
          </a:p>
        </p:txBody>
      </p:sp>
      <p:pic>
        <p:nvPicPr>
          <p:cNvPr id="7" name="Picture 6">
            <a:extLst>
              <a:ext uri="{FF2B5EF4-FFF2-40B4-BE49-F238E27FC236}">
                <a16:creationId xmlns:a16="http://schemas.microsoft.com/office/drawing/2014/main" id="{9F0CDBD7-E221-8CC9-F485-5C86E229EAC5}"/>
              </a:ext>
            </a:extLst>
          </p:cNvPr>
          <p:cNvPicPr>
            <a:picLocks noChangeAspect="1"/>
          </p:cNvPicPr>
          <p:nvPr/>
        </p:nvPicPr>
        <p:blipFill>
          <a:blip r:embed="rId2"/>
          <a:stretch>
            <a:fillRect/>
          </a:stretch>
        </p:blipFill>
        <p:spPr>
          <a:xfrm>
            <a:off x="3301773" y="1474314"/>
            <a:ext cx="8543563" cy="48820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12949" y="2010234"/>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DC7B7EEB-6A7B-1B0A-7FCB-9E383D5A4286}"/>
              </a:ext>
            </a:extLst>
          </p:cNvPr>
          <p:cNvPicPr>
            <a:picLocks noChangeAspect="1"/>
          </p:cNvPicPr>
          <p:nvPr/>
        </p:nvPicPr>
        <p:blipFill>
          <a:blip r:embed="rId3"/>
          <a:stretch>
            <a:fillRect/>
          </a:stretch>
        </p:blipFill>
        <p:spPr>
          <a:xfrm>
            <a:off x="304800" y="3429000"/>
            <a:ext cx="11582400" cy="239282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1681" y="2057399"/>
            <a:ext cx="10688637"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BABF11F2-B1FA-0A3F-6187-F7A11378EED0}"/>
              </a:ext>
            </a:extLst>
          </p:cNvPr>
          <p:cNvPicPr>
            <a:picLocks noChangeAspect="1"/>
          </p:cNvPicPr>
          <p:nvPr/>
        </p:nvPicPr>
        <p:blipFill>
          <a:blip r:embed="rId3"/>
          <a:stretch>
            <a:fillRect/>
          </a:stretch>
        </p:blipFill>
        <p:spPr>
          <a:xfrm>
            <a:off x="355600" y="3197230"/>
            <a:ext cx="11531600" cy="267175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26</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0" y="2868613"/>
            <a:ext cx="3197225" cy="1803400"/>
          </a:xfrm>
          <a:prstGeom prst="rect">
            <a:avLst/>
          </a:prstGeom>
        </p:spPr>
        <p:txBody>
          <a:bodyPr vert="horz" lIns="91440" tIns="45720" rIns="91440" bIns="45720" rtlCol="0">
            <a:normAutofit fontScale="92500" lnSpcReduction="10000"/>
          </a:bodyPr>
          <a:lstStyle/>
          <a:p>
            <a:pPr>
              <a:spcBef>
                <a:spcPts val="1400"/>
              </a:spcBef>
            </a:pPr>
            <a:r>
              <a:rPr lang="en-US" sz="2200" dirty="0">
                <a:latin typeface="Abadi" panose="020B0604020104020204" pitchFamily="34" charset="0"/>
              </a:rPr>
              <a:t>From the plot, we can observe that the success rate kept on increasing from 2013 till 2017, then dropped between 2017-18, and again increased till 2020.</a:t>
            </a:r>
          </a:p>
          <a:p>
            <a:pPr>
              <a:spcBef>
                <a:spcPts val="1400"/>
              </a:spcBef>
            </a:pPr>
            <a:endParaRPr lang="en-US" sz="2000" dirty="0"/>
          </a:p>
        </p:txBody>
      </p:sp>
      <p:pic>
        <p:nvPicPr>
          <p:cNvPr id="6" name="Picture 5">
            <a:extLst>
              <a:ext uri="{FF2B5EF4-FFF2-40B4-BE49-F238E27FC236}">
                <a16:creationId xmlns:a16="http://schemas.microsoft.com/office/drawing/2014/main" id="{1BABA057-9C6D-A3C1-B9EC-1752CA7D8D94}"/>
              </a:ext>
            </a:extLst>
          </p:cNvPr>
          <p:cNvPicPr>
            <a:picLocks noChangeAspect="1"/>
          </p:cNvPicPr>
          <p:nvPr/>
        </p:nvPicPr>
        <p:blipFill>
          <a:blip r:embed="rId2"/>
          <a:stretch>
            <a:fillRect/>
          </a:stretch>
        </p:blipFill>
        <p:spPr>
          <a:xfrm>
            <a:off x="3301999" y="1218047"/>
            <a:ext cx="8890001" cy="5001778"/>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27</a:t>
            </a:fld>
            <a:endParaRPr lang="en-US" sz="1200">
              <a:solidFill>
                <a:schemeClr val="tx1">
                  <a:tint val="75000"/>
                </a:schemeClr>
              </a:solidFill>
              <a:latin typeface="+mn-lt"/>
            </a:endParaRP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01934" y="1258888"/>
            <a:ext cx="10085388" cy="1041400"/>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keyword </a:t>
            </a:r>
            <a:r>
              <a:rPr lang="en-US" sz="2200" b="1" dirty="0">
                <a:latin typeface="Abadi" panose="020B0604020104020204" pitchFamily="34" charset="0"/>
              </a:rPr>
              <a:t>DISTINCT</a:t>
            </a:r>
            <a:r>
              <a:rPr lang="en-US" sz="2200" dirty="0">
                <a:latin typeface="Abadi" panose="020B0604020104020204" pitchFamily="34" charset="0"/>
              </a:rPr>
              <a:t> to show unique launch sites from the SpaceX data.</a:t>
            </a:r>
          </a:p>
          <a:p>
            <a:pPr>
              <a:spcBef>
                <a:spcPts val="1400"/>
              </a:spcBef>
            </a:pPr>
            <a:endParaRPr lang="en-US" sz="2000" dirty="0"/>
          </a:p>
        </p:txBody>
      </p:sp>
      <p:pic>
        <p:nvPicPr>
          <p:cNvPr id="7" name="Picture 6">
            <a:extLst>
              <a:ext uri="{FF2B5EF4-FFF2-40B4-BE49-F238E27FC236}">
                <a16:creationId xmlns:a16="http://schemas.microsoft.com/office/drawing/2014/main" id="{7D5F9A4B-98CB-7AF0-73EA-C3A9DAB3A3CF}"/>
              </a:ext>
            </a:extLst>
          </p:cNvPr>
          <p:cNvPicPr>
            <a:picLocks noChangeAspect="1"/>
          </p:cNvPicPr>
          <p:nvPr/>
        </p:nvPicPr>
        <p:blipFill>
          <a:blip r:embed="rId2"/>
          <a:stretch>
            <a:fillRect/>
          </a:stretch>
        </p:blipFill>
        <p:spPr>
          <a:xfrm>
            <a:off x="1923467" y="2020786"/>
            <a:ext cx="8345065" cy="4515480"/>
          </a:xfrm>
          <a:prstGeom prst="rect">
            <a:avLst/>
          </a:prstGeom>
        </p:spPr>
      </p:pic>
    </p:spTree>
    <p:extLst>
      <p:ext uri="{BB962C8B-B14F-4D97-AF65-F5344CB8AC3E}">
        <p14:creationId xmlns:p14="http://schemas.microsoft.com/office/powerpoint/2010/main" val="29142339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103438"/>
            <a:ext cx="10223500" cy="4122737"/>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7" name="Picture 6">
            <a:extLst>
              <a:ext uri="{FF2B5EF4-FFF2-40B4-BE49-F238E27FC236}">
                <a16:creationId xmlns:a16="http://schemas.microsoft.com/office/drawing/2014/main" id="{0298FF95-7D62-FE51-DC92-42BB282B1411}"/>
              </a:ext>
            </a:extLst>
          </p:cNvPr>
          <p:cNvPicPr>
            <a:picLocks noChangeAspect="1"/>
          </p:cNvPicPr>
          <p:nvPr/>
        </p:nvPicPr>
        <p:blipFill>
          <a:blip r:embed="rId3"/>
          <a:stretch>
            <a:fillRect/>
          </a:stretch>
        </p:blipFill>
        <p:spPr>
          <a:xfrm>
            <a:off x="762358" y="1163804"/>
            <a:ext cx="10659631" cy="393031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223168" y="1825625"/>
            <a:ext cx="974566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7" name="Picture 6">
            <a:extLst>
              <a:ext uri="{FF2B5EF4-FFF2-40B4-BE49-F238E27FC236}">
                <a16:creationId xmlns:a16="http://schemas.microsoft.com/office/drawing/2014/main" id="{3054DDFD-6596-8133-6C5C-BBCA2AEFF364}"/>
              </a:ext>
            </a:extLst>
          </p:cNvPr>
          <p:cNvPicPr>
            <a:picLocks noChangeAspect="1"/>
          </p:cNvPicPr>
          <p:nvPr/>
        </p:nvPicPr>
        <p:blipFill>
          <a:blip r:embed="rId3"/>
          <a:stretch>
            <a:fillRect/>
          </a:stretch>
        </p:blipFill>
        <p:spPr>
          <a:xfrm>
            <a:off x="734028" y="2877114"/>
            <a:ext cx="10551583" cy="316369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ptos Display" panose="020B0004020202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ptos Display" panose="020B0004020202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ptos Display" panose="020B0004020202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ptos Display" panose="020B0004020202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ptos Display" panose="020B0004020202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ptos Display" panose="020B0004020202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ptos Display" panose="020B0004020202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ptos Display" panose="020B0004020202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ptos Display" panose="020B0004020202020204" pitchFamily="34" charset="0"/>
              </a:rPr>
              <a:t>Screenshots: Interactive analytics </a:t>
            </a:r>
          </a:p>
          <a:p>
            <a:pPr lvl="1">
              <a:lnSpc>
                <a:spcPct val="100000"/>
              </a:lnSpc>
              <a:spcBef>
                <a:spcPts val="1400"/>
              </a:spcBef>
              <a:buFontTx/>
              <a:buChar char="-"/>
            </a:pPr>
            <a:r>
              <a:rPr lang="en-US" sz="1800" dirty="0">
                <a:solidFill>
                  <a:schemeClr val="accent3">
                    <a:lumMod val="25000"/>
                  </a:schemeClr>
                </a:solidFill>
                <a:latin typeface="Aptos Display" panose="020B0004020202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30</a:t>
            </a:fld>
            <a:endParaRPr lang="en-US" sz="1200">
              <a:solidFill>
                <a:srgbClr val="303030"/>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84423" y="3071813"/>
            <a:ext cx="3505200" cy="3786187"/>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7" name="Picture 6">
            <a:extLst>
              <a:ext uri="{FF2B5EF4-FFF2-40B4-BE49-F238E27FC236}">
                <a16:creationId xmlns:a16="http://schemas.microsoft.com/office/drawing/2014/main" id="{F9E33EF8-876B-D3B6-6A4B-62F7A47ED539}"/>
              </a:ext>
            </a:extLst>
          </p:cNvPr>
          <p:cNvPicPr>
            <a:picLocks noChangeAspect="1"/>
          </p:cNvPicPr>
          <p:nvPr/>
        </p:nvPicPr>
        <p:blipFill>
          <a:blip r:embed="rId2"/>
          <a:stretch>
            <a:fillRect/>
          </a:stretch>
        </p:blipFill>
        <p:spPr>
          <a:xfrm>
            <a:off x="5123479" y="1066146"/>
            <a:ext cx="6584098" cy="4505954"/>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31</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2821666"/>
            <a:ext cx="4577207" cy="1599607"/>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a:t>
            </a:r>
          </a:p>
          <a:p>
            <a:pPr>
              <a:spcBef>
                <a:spcPts val="1400"/>
              </a:spcBef>
            </a:pPr>
            <a:r>
              <a:rPr lang="en-US" sz="1800" dirty="0">
                <a:latin typeface="Abadi" panose="020B0604020104020204" pitchFamily="34" charset="0"/>
              </a:rPr>
              <a:t>of the first successful landing outcome </a:t>
            </a:r>
          </a:p>
          <a:p>
            <a:pPr>
              <a:spcBef>
                <a:spcPts val="1400"/>
              </a:spcBef>
            </a:pPr>
            <a:r>
              <a:rPr lang="en-US" sz="1800" dirty="0">
                <a:latin typeface="Abadi" panose="020B0604020104020204" pitchFamily="34" charset="0"/>
              </a:rPr>
              <a:t>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pic>
        <p:nvPicPr>
          <p:cNvPr id="7" name="Picture 6">
            <a:extLst>
              <a:ext uri="{FF2B5EF4-FFF2-40B4-BE49-F238E27FC236}">
                <a16:creationId xmlns:a16="http://schemas.microsoft.com/office/drawing/2014/main" id="{9003ED08-300F-431A-E7E0-830126792ADA}"/>
              </a:ext>
            </a:extLst>
          </p:cNvPr>
          <p:cNvPicPr>
            <a:picLocks noChangeAspect="1"/>
          </p:cNvPicPr>
          <p:nvPr/>
        </p:nvPicPr>
        <p:blipFill>
          <a:blip r:embed="rId2"/>
          <a:stretch>
            <a:fillRect/>
          </a:stretch>
        </p:blipFill>
        <p:spPr>
          <a:xfrm>
            <a:off x="4577207" y="1194744"/>
            <a:ext cx="7480759" cy="5161606"/>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32</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51345" y="1782763"/>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that have successfully landed on a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pic>
        <p:nvPicPr>
          <p:cNvPr id="6" name="Picture 5">
            <a:extLst>
              <a:ext uri="{FF2B5EF4-FFF2-40B4-BE49-F238E27FC236}">
                <a16:creationId xmlns:a16="http://schemas.microsoft.com/office/drawing/2014/main" id="{5D453D29-CB42-85E0-08A7-8881E68FA811}"/>
              </a:ext>
            </a:extLst>
          </p:cNvPr>
          <p:cNvPicPr>
            <a:picLocks noChangeAspect="1"/>
          </p:cNvPicPr>
          <p:nvPr/>
        </p:nvPicPr>
        <p:blipFill>
          <a:blip r:embed="rId2"/>
          <a:stretch>
            <a:fillRect/>
          </a:stretch>
        </p:blipFill>
        <p:spPr>
          <a:xfrm>
            <a:off x="335393" y="1380104"/>
            <a:ext cx="7283635" cy="529282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433112" y="1457471"/>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wildcards like ‘%’ to filter for </a:t>
            </a:r>
            <a:r>
              <a:rPr lang="en-US" sz="2000" b="1" dirty="0">
                <a:latin typeface="Abadi" panose="020B0604020104020204" pitchFamily="34" charset="0"/>
              </a:rPr>
              <a:t>WHERE</a:t>
            </a:r>
            <a:r>
              <a:rPr lang="en-US" sz="2000" dirty="0">
                <a:latin typeface="Abadi" panose="020B0604020104020204" pitchFamily="34" charset="0"/>
              </a:rPr>
              <a:t> Mission Outcome was a success or a failure. </a:t>
            </a:r>
          </a:p>
          <a:p>
            <a:pPr>
              <a:spcBef>
                <a:spcPts val="1400"/>
              </a:spcBef>
            </a:pPr>
            <a:endParaRPr lang="en-US" sz="2000" dirty="0"/>
          </a:p>
        </p:txBody>
      </p:sp>
      <p:pic>
        <p:nvPicPr>
          <p:cNvPr id="6" name="Picture 5">
            <a:extLst>
              <a:ext uri="{FF2B5EF4-FFF2-40B4-BE49-F238E27FC236}">
                <a16:creationId xmlns:a16="http://schemas.microsoft.com/office/drawing/2014/main" id="{7A3388E5-57F5-7B47-A377-EDA84D2E06E1}"/>
              </a:ext>
            </a:extLst>
          </p:cNvPr>
          <p:cNvPicPr>
            <a:picLocks noChangeAspect="1"/>
          </p:cNvPicPr>
          <p:nvPr/>
        </p:nvPicPr>
        <p:blipFill>
          <a:blip r:embed="rId2"/>
          <a:stretch>
            <a:fillRect/>
          </a:stretch>
        </p:blipFill>
        <p:spPr>
          <a:xfrm>
            <a:off x="865262" y="1457471"/>
            <a:ext cx="6267057" cy="5001013"/>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34</a:t>
            </a:fld>
            <a:endParaRPr lang="en-US" sz="10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2339975"/>
            <a:ext cx="3427413" cy="3908425"/>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7" name="Picture 6">
            <a:extLst>
              <a:ext uri="{FF2B5EF4-FFF2-40B4-BE49-F238E27FC236}">
                <a16:creationId xmlns:a16="http://schemas.microsoft.com/office/drawing/2014/main" id="{843544E1-831F-8E00-6BE2-AB2679FDD902}"/>
              </a:ext>
            </a:extLst>
          </p:cNvPr>
          <p:cNvPicPr>
            <a:picLocks noChangeAspect="1"/>
          </p:cNvPicPr>
          <p:nvPr/>
        </p:nvPicPr>
        <p:blipFill>
          <a:blip r:embed="rId2"/>
          <a:stretch>
            <a:fillRect/>
          </a:stretch>
        </p:blipFill>
        <p:spPr>
          <a:xfrm>
            <a:off x="5192373" y="0"/>
            <a:ext cx="7005068" cy="685800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34731" y="1791326"/>
            <a:ext cx="3365500" cy="391160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ships, their booster versions, and launch site names for the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7" name="Picture 6">
            <a:extLst>
              <a:ext uri="{FF2B5EF4-FFF2-40B4-BE49-F238E27FC236}">
                <a16:creationId xmlns:a16="http://schemas.microsoft.com/office/drawing/2014/main" id="{32EEC1F4-5AF4-AB20-3110-B708D29ABF15}"/>
              </a:ext>
            </a:extLst>
          </p:cNvPr>
          <p:cNvPicPr>
            <a:picLocks noChangeAspect="1"/>
          </p:cNvPicPr>
          <p:nvPr/>
        </p:nvPicPr>
        <p:blipFill>
          <a:blip r:embed="rId3"/>
          <a:stretch>
            <a:fillRect/>
          </a:stretch>
        </p:blipFill>
        <p:spPr>
          <a:xfrm>
            <a:off x="3902254" y="1560814"/>
            <a:ext cx="7855015" cy="437262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36</a:t>
            </a:fld>
            <a:endParaRPr lang="en-US" sz="1200">
              <a:solidFill>
                <a:schemeClr val="tx1">
                  <a:tint val="75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855142" y="1774305"/>
            <a:ext cx="4005262" cy="4394200"/>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pic>
        <p:nvPicPr>
          <p:cNvPr id="3" name="Picture 2">
            <a:extLst>
              <a:ext uri="{FF2B5EF4-FFF2-40B4-BE49-F238E27FC236}">
                <a16:creationId xmlns:a16="http://schemas.microsoft.com/office/drawing/2014/main" id="{FBD9359F-AB4A-016E-AE49-D19630151FAD}"/>
              </a:ext>
            </a:extLst>
          </p:cNvPr>
          <p:cNvPicPr>
            <a:picLocks noChangeAspect="1"/>
          </p:cNvPicPr>
          <p:nvPr/>
        </p:nvPicPr>
        <p:blipFill>
          <a:blip r:embed="rId2"/>
          <a:stretch>
            <a:fillRect/>
          </a:stretch>
        </p:blipFill>
        <p:spPr>
          <a:xfrm>
            <a:off x="730679" y="1378069"/>
            <a:ext cx="6813371" cy="5287743"/>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5" name="Picture 4">
            <a:extLst>
              <a:ext uri="{FF2B5EF4-FFF2-40B4-BE49-F238E27FC236}">
                <a16:creationId xmlns:a16="http://schemas.microsoft.com/office/drawing/2014/main" id="{28B10720-E07A-34CE-C742-690C1C13C044}"/>
              </a:ext>
            </a:extLst>
          </p:cNvPr>
          <p:cNvPicPr>
            <a:picLocks noChangeAspect="1"/>
          </p:cNvPicPr>
          <p:nvPr/>
        </p:nvPicPr>
        <p:blipFill>
          <a:blip r:embed="rId3"/>
          <a:stretch>
            <a:fillRect/>
          </a:stretch>
        </p:blipFill>
        <p:spPr>
          <a:xfrm>
            <a:off x="1519581" y="1305832"/>
            <a:ext cx="8726118" cy="520137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336012"/>
            <a:ext cx="10688637" cy="4772025"/>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ptos Display" panose="020B0004020202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a:t>
            </a:r>
            <a:r>
              <a:rPr lang="en-US" sz="1800" b="1" dirty="0">
                <a:solidFill>
                  <a:schemeClr val="accent1">
                    <a:lumMod val="50000"/>
                  </a:schemeClr>
                </a:solidFill>
                <a:latin typeface="Aptos Display" panose="020B0004020202020204" pitchFamily="34" charset="0"/>
              </a:rPr>
              <a:t>The project aims at creating a machine-learning model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are required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1" y="1362075"/>
            <a:ext cx="10091738" cy="506571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42</a:t>
            </a:fld>
            <a:endParaRPr lang="en-US"/>
          </a:p>
        </p:txBody>
      </p:sp>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598561" y="1454150"/>
            <a:ext cx="10687050" cy="4772025"/>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43</a:t>
            </a:fld>
            <a:endParaRPr lang="en-US" sz="1200">
              <a:solidFill>
                <a:schemeClr val="tx1">
                  <a:tint val="75000"/>
                </a:schemeClr>
              </a:solidFill>
              <a:latin typeface="+mn-lt"/>
            </a:endParaRPr>
          </a:p>
        </p:txBody>
      </p:sp>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1103586" y="1323400"/>
            <a:ext cx="7791450" cy="4440237"/>
          </a:xfrm>
          <a:prstGeom prst="rect">
            <a:avLst/>
          </a:prstGeom>
        </p:spPr>
      </p:pic>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44</a:t>
            </a:fld>
            <a:endParaRPr lang="en-US" sz="1200">
              <a:solidFill>
                <a:schemeClr val="tx1">
                  <a:tint val="75000"/>
                </a:schemeClr>
              </a:solidFill>
              <a:latin typeface="+mn-lt"/>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592853" y="2190750"/>
            <a:ext cx="10515600" cy="378618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46</a:t>
            </a:fld>
            <a:endParaRPr lang="en-US" sz="1200">
              <a:solidFill>
                <a:schemeClr val="tx1">
                  <a:lumMod val="50000"/>
                  <a:lumOff val="50000"/>
                </a:schemeClr>
              </a:solidFill>
              <a:latin typeface="+mn-lt"/>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732463" y="588092"/>
            <a:ext cx="6002337" cy="164465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6" name="Picture 5">
            <a:extLst>
              <a:ext uri="{FF2B5EF4-FFF2-40B4-BE49-F238E27FC236}">
                <a16:creationId xmlns:a16="http://schemas.microsoft.com/office/drawing/2014/main" id="{FA95BBF2-F017-80EB-F44B-66BE1A6B0D5F}"/>
              </a:ext>
            </a:extLst>
          </p:cNvPr>
          <p:cNvPicPr>
            <a:picLocks noChangeAspect="1"/>
          </p:cNvPicPr>
          <p:nvPr/>
        </p:nvPicPr>
        <p:blipFill>
          <a:blip r:embed="rId2"/>
          <a:stretch>
            <a:fillRect/>
          </a:stretch>
        </p:blipFill>
        <p:spPr>
          <a:xfrm>
            <a:off x="554416" y="2216936"/>
            <a:ext cx="11180384" cy="450453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12949" y="2115178"/>
            <a:ext cx="5000625"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ABE1B4FC-4BB5-BAE9-7412-74841146A446}"/>
              </a:ext>
            </a:extLst>
          </p:cNvPr>
          <p:cNvPicPr>
            <a:picLocks noChangeAspect="1"/>
          </p:cNvPicPr>
          <p:nvPr/>
        </p:nvPicPr>
        <p:blipFill>
          <a:blip r:embed="rId3"/>
          <a:stretch>
            <a:fillRect/>
          </a:stretch>
        </p:blipFill>
        <p:spPr>
          <a:xfrm>
            <a:off x="6027811" y="1348736"/>
            <a:ext cx="5394178" cy="485902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6538"/>
            <a:ext cx="10515600" cy="4519612"/>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a:t>
            </a:r>
            <a:r>
              <a:rPr lang="en-US" sz="7600" b="1" dirty="0">
                <a:solidFill>
                  <a:schemeClr val="accent1">
                    <a:lumMod val="50000"/>
                  </a:schemeClr>
                </a:solidFill>
                <a:latin typeface="Abadi"/>
              </a:rPr>
              <a:t>using SpaceX API </a:t>
            </a:r>
            <a:r>
              <a:rPr lang="en-US" sz="7600" dirty="0">
                <a:solidFill>
                  <a:schemeClr val="bg2">
                    <a:lumMod val="50000"/>
                  </a:schemeClr>
                </a:solidFill>
                <a:latin typeface="Abadi"/>
              </a:rPr>
              <a:t>followed by </a:t>
            </a:r>
            <a:r>
              <a:rPr lang="en-US" sz="7600" b="1" dirty="0">
                <a:solidFill>
                  <a:schemeClr val="accent1">
                    <a:lumMod val="50000"/>
                  </a:schemeClr>
                </a:solidFill>
                <a:latin typeface="Abadi"/>
              </a:rPr>
              <a:t>web scraping </a:t>
            </a:r>
            <a:r>
              <a:rPr lang="en-US" sz="7600" dirty="0">
                <a:solidFill>
                  <a:schemeClr val="bg2">
                    <a:lumMod val="50000"/>
                  </a:schemeClr>
                </a:solidFill>
                <a:latin typeface="Abadi"/>
              </a:rPr>
              <a:t>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b="1" dirty="0">
                <a:solidFill>
                  <a:schemeClr val="accent1">
                    <a:lumMod val="50000"/>
                  </a:schemeClr>
                </a:solidFill>
                <a:latin typeface="Abadi"/>
              </a:rPr>
              <a:t>One-hot encoding </a:t>
            </a:r>
            <a:r>
              <a:rPr lang="en-US" sz="7600" dirty="0">
                <a:solidFill>
                  <a:schemeClr val="bg2">
                    <a:lumMod val="50000"/>
                  </a:schemeClr>
                </a:solidFill>
                <a:latin typeface="Abadi"/>
              </a:rPr>
              <a:t>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350"/>
            <a:ext cx="10218738" cy="4773613"/>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the following methods</a:t>
            </a:r>
          </a:p>
          <a:p>
            <a:pPr lvl="1" algn="just">
              <a:lnSpc>
                <a:spcPct val="100000"/>
              </a:lnSpc>
              <a:spcBef>
                <a:spcPts val="1400"/>
              </a:spcBef>
              <a:buFontTx/>
              <a:buChar char="-"/>
            </a:pPr>
            <a:r>
              <a:rPr lang="en-US" sz="1900" dirty="0">
                <a:solidFill>
                  <a:schemeClr val="accent3">
                    <a:lumMod val="25000"/>
                  </a:schemeClr>
                </a:solidFill>
                <a:latin typeface="Aptos Display" panose="020B0004020202020204" pitchFamily="34" charset="0"/>
              </a:rPr>
              <a:t>Data collection was done using get request to the </a:t>
            </a:r>
            <a:r>
              <a:rPr lang="en-US" sz="1900" dirty="0">
                <a:solidFill>
                  <a:schemeClr val="accent1">
                    <a:lumMod val="50000"/>
                  </a:schemeClr>
                </a:solidFill>
                <a:latin typeface="Aptos Display" panose="020B0004020202020204" pitchFamily="34" charset="0"/>
              </a:rPr>
              <a:t>SpaceX API.</a:t>
            </a:r>
          </a:p>
          <a:p>
            <a:pPr lvl="1" algn="just">
              <a:lnSpc>
                <a:spcPct val="100000"/>
              </a:lnSpc>
              <a:spcBef>
                <a:spcPts val="1400"/>
              </a:spcBef>
              <a:buFontTx/>
              <a:buChar char="-"/>
            </a:pPr>
            <a:r>
              <a:rPr lang="en-US" sz="1900" dirty="0">
                <a:solidFill>
                  <a:schemeClr val="accent3">
                    <a:lumMod val="25000"/>
                  </a:schemeClr>
                </a:solidFill>
                <a:latin typeface="Aptos Display" panose="020B0004020202020204" pitchFamily="34" charset="0"/>
              </a:rPr>
              <a:t>Next, we </a:t>
            </a:r>
            <a:r>
              <a:rPr lang="en-US" sz="1900" dirty="0">
                <a:solidFill>
                  <a:schemeClr val="accent1">
                    <a:lumMod val="50000"/>
                  </a:schemeClr>
                </a:solidFill>
                <a:latin typeface="Aptos Display" panose="020B0004020202020204" pitchFamily="34" charset="0"/>
              </a:rPr>
              <a:t>decoded</a:t>
            </a:r>
            <a:r>
              <a:rPr lang="en-US" sz="1900" dirty="0">
                <a:solidFill>
                  <a:schemeClr val="accent3">
                    <a:lumMod val="25000"/>
                  </a:schemeClr>
                </a:solidFill>
                <a:latin typeface="Aptos Display" panose="020B0004020202020204" pitchFamily="34" charset="0"/>
              </a:rPr>
              <a:t> the response content as a Json </a:t>
            </a:r>
            <a:r>
              <a:rPr lang="en-US" sz="1900" dirty="0">
                <a:solidFill>
                  <a:schemeClr val="accent1">
                    <a:lumMod val="50000"/>
                  </a:schemeClr>
                </a:solidFill>
                <a:latin typeface="Aptos Display" panose="020B0004020202020204" pitchFamily="34" charset="0"/>
              </a:rPr>
              <a:t>using .json() function </a:t>
            </a:r>
            <a:r>
              <a:rPr lang="en-US" sz="1900" dirty="0">
                <a:solidFill>
                  <a:schemeClr val="accent3">
                    <a:lumMod val="25000"/>
                  </a:schemeClr>
                </a:solidFill>
                <a:latin typeface="Aptos Display" panose="020B0004020202020204" pitchFamily="34" charset="0"/>
              </a:rPr>
              <a:t>call and converted it to a pandas data frame </a:t>
            </a:r>
            <a:r>
              <a:rPr lang="en-US" sz="1900" dirty="0">
                <a:solidFill>
                  <a:schemeClr val="accent1">
                    <a:lumMod val="50000"/>
                  </a:schemeClr>
                </a:solidFill>
                <a:latin typeface="Aptos Display" panose="020B0004020202020204" pitchFamily="34" charset="0"/>
              </a:rPr>
              <a:t>using .json_normalize().</a:t>
            </a:r>
          </a:p>
          <a:p>
            <a:pPr lvl="1" algn="just">
              <a:lnSpc>
                <a:spcPct val="100000"/>
              </a:lnSpc>
              <a:spcBef>
                <a:spcPts val="1400"/>
              </a:spcBef>
              <a:buFontTx/>
              <a:buChar char="-"/>
            </a:pPr>
            <a:r>
              <a:rPr lang="en-US" sz="1900" dirty="0">
                <a:solidFill>
                  <a:schemeClr val="accent3">
                    <a:lumMod val="25000"/>
                  </a:schemeClr>
                </a:solidFill>
                <a:latin typeface="Aptos Display" panose="020B0004020202020204" pitchFamily="34" charset="0"/>
              </a:rPr>
              <a:t>We then cleaned the data, </a:t>
            </a:r>
            <a:r>
              <a:rPr lang="en-US" sz="1900" dirty="0">
                <a:solidFill>
                  <a:schemeClr val="accent1">
                    <a:lumMod val="50000"/>
                  </a:schemeClr>
                </a:solidFill>
                <a:latin typeface="Aptos Display" panose="020B0004020202020204" pitchFamily="34" charset="0"/>
              </a:rPr>
              <a:t>checked for missing values</a:t>
            </a:r>
            <a:r>
              <a:rPr lang="en-US" sz="1900" dirty="0">
                <a:solidFill>
                  <a:schemeClr val="accent3">
                    <a:lumMod val="25000"/>
                  </a:schemeClr>
                </a:solidFill>
                <a:latin typeface="Aptos Display" panose="020B0004020202020204" pitchFamily="34" charset="0"/>
              </a:rPr>
              <a:t>, and </a:t>
            </a:r>
            <a:r>
              <a:rPr lang="en-US" sz="1900" dirty="0">
                <a:solidFill>
                  <a:schemeClr val="accent1">
                    <a:lumMod val="50000"/>
                  </a:schemeClr>
                </a:solidFill>
                <a:latin typeface="Aptos Display" panose="020B0004020202020204" pitchFamily="34" charset="0"/>
              </a:rPr>
              <a:t>filled in missing values </a:t>
            </a:r>
            <a:r>
              <a:rPr lang="en-US" sz="1900" dirty="0">
                <a:solidFill>
                  <a:schemeClr val="accent3">
                    <a:lumMod val="25000"/>
                  </a:schemeClr>
                </a:solidFill>
                <a:latin typeface="Aptos Display" panose="020B0004020202020204" pitchFamily="34" charset="0"/>
              </a:rPr>
              <a:t>where necessary.</a:t>
            </a:r>
          </a:p>
          <a:p>
            <a:pPr lvl="1" algn="just">
              <a:lnSpc>
                <a:spcPct val="100000"/>
              </a:lnSpc>
              <a:spcBef>
                <a:spcPts val="1400"/>
              </a:spcBef>
              <a:buFontTx/>
              <a:buChar char="-"/>
            </a:pPr>
            <a:r>
              <a:rPr lang="en-US" sz="1900" dirty="0">
                <a:solidFill>
                  <a:schemeClr val="accent3">
                    <a:lumMod val="25000"/>
                  </a:schemeClr>
                </a:solidFill>
                <a:latin typeface="Aptos Display" panose="020B0004020202020204" pitchFamily="34" charset="0"/>
              </a:rPr>
              <a:t>In addition, we </a:t>
            </a:r>
            <a:r>
              <a:rPr lang="en-US" sz="1900" dirty="0">
                <a:solidFill>
                  <a:schemeClr val="accent1">
                    <a:lumMod val="50000"/>
                  </a:schemeClr>
                </a:solidFill>
                <a:latin typeface="Aptos Display" panose="020B0004020202020204" pitchFamily="34" charset="0"/>
              </a:rPr>
              <a:t>performed web scraping</a:t>
            </a:r>
            <a:r>
              <a:rPr lang="en-US" sz="1900" dirty="0">
                <a:solidFill>
                  <a:schemeClr val="accent3">
                    <a:lumMod val="25000"/>
                  </a:schemeClr>
                </a:solidFill>
                <a:latin typeface="Aptos Display" panose="020B0004020202020204" pitchFamily="34" charset="0"/>
              </a:rPr>
              <a:t>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ptos Display" panose="020B0004020202020204" pitchFamily="34" charset="0"/>
              </a:rPr>
              <a:t>The objective was to extract the launch records as an HTML table, parse the table, and converted it to pandas data frame for future analysis.</a:t>
            </a:r>
          </a:p>
          <a:p>
            <a:pPr lvl="1">
              <a:lnSpc>
                <a:spcPct val="100000"/>
              </a:lnSpc>
              <a:spcBef>
                <a:spcPts val="1400"/>
              </a:spcBef>
              <a:buFontTx/>
              <a:buChar char="-"/>
            </a:pPr>
            <a:endParaRPr lang="en-US" sz="1800" dirty="0">
              <a:solidFill>
                <a:schemeClr val="accent3">
                  <a:lumMod val="25000"/>
                </a:schemeClr>
              </a:solidFill>
              <a:latin typeface="Aptos Display" panose="020B0004020202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22998" y="1719409"/>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https://github.com/lovishgarlani/IBM-Applied-Data-Science-Capstone-SpaceX-Lovish-Garlani/blob/main/02%20Spacex-data-collection-api.ipynb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5" name="Picture 4">
            <a:extLst>
              <a:ext uri="{FF2B5EF4-FFF2-40B4-BE49-F238E27FC236}">
                <a16:creationId xmlns:a16="http://schemas.microsoft.com/office/drawing/2014/main" id="{374ACBE2-E41A-D7F6-5D73-49EAC3B51572}"/>
              </a:ext>
            </a:extLst>
          </p:cNvPr>
          <p:cNvPicPr>
            <a:picLocks noChangeAspect="1"/>
          </p:cNvPicPr>
          <p:nvPr/>
        </p:nvPicPr>
        <p:blipFill>
          <a:blip r:embed="rId3"/>
          <a:stretch>
            <a:fillRect/>
          </a:stretch>
        </p:blipFill>
        <p:spPr>
          <a:xfrm>
            <a:off x="6230360" y="1438352"/>
            <a:ext cx="4968824" cy="4788040"/>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2B837-1C4C-12BD-0EE8-9326636AF2C6}"/>
              </a:ext>
            </a:extLst>
          </p:cNvPr>
          <p:cNvSpPr>
            <a:spLocks noGrp="1"/>
          </p:cNvSpPr>
          <p:nvPr>
            <p:ph type="title"/>
          </p:nvPr>
        </p:nvSpPr>
        <p:spPr>
          <a:xfrm>
            <a:off x="795020" y="77439"/>
            <a:ext cx="10515600" cy="1325563"/>
          </a:xfrm>
        </p:spPr>
        <p:txBody>
          <a:bodyPr/>
          <a:lstStyle/>
          <a:p>
            <a:r>
              <a:rPr lang="en-IN" sz="3200" b="1" dirty="0">
                <a:solidFill>
                  <a:schemeClr val="accent1"/>
                </a:solidFill>
                <a:latin typeface="Aptos Narrow" panose="020B0004020202020204" pitchFamily="34" charset="0"/>
              </a:rPr>
              <a:t>The output of the SpaceX API calls </a:t>
            </a:r>
            <a:br>
              <a:rPr lang="en-IN" sz="3200" b="1" dirty="0">
                <a:solidFill>
                  <a:schemeClr val="accent1"/>
                </a:solidFill>
                <a:latin typeface="Aptos Narrow" panose="020B0004020202020204" pitchFamily="34" charset="0"/>
              </a:rPr>
            </a:br>
            <a:r>
              <a:rPr lang="en-IN" sz="3200" b="1" dirty="0">
                <a:solidFill>
                  <a:schemeClr val="accent1"/>
                </a:solidFill>
                <a:latin typeface="Aptos Narrow" panose="020B0004020202020204" pitchFamily="34" charset="0"/>
              </a:rPr>
              <a:t>representing the data extracted</a:t>
            </a:r>
          </a:p>
        </p:txBody>
      </p:sp>
      <p:pic>
        <p:nvPicPr>
          <p:cNvPr id="5" name="Content Placeholder 4">
            <a:extLst>
              <a:ext uri="{FF2B5EF4-FFF2-40B4-BE49-F238E27FC236}">
                <a16:creationId xmlns:a16="http://schemas.microsoft.com/office/drawing/2014/main" id="{93EB9D25-C79C-C171-7156-AFDAC970EDBF}"/>
              </a:ext>
            </a:extLst>
          </p:cNvPr>
          <p:cNvPicPr>
            <a:picLocks noGrp="1" noChangeAspect="1"/>
          </p:cNvPicPr>
          <p:nvPr>
            <p:ph idx="1"/>
          </p:nvPr>
        </p:nvPicPr>
        <p:blipFill>
          <a:blip r:embed="rId2"/>
          <a:stretch>
            <a:fillRect/>
          </a:stretch>
        </p:blipFill>
        <p:spPr>
          <a:xfrm>
            <a:off x="838200" y="1212083"/>
            <a:ext cx="10429240" cy="5239974"/>
          </a:xfrm>
        </p:spPr>
      </p:pic>
    </p:spTree>
    <p:extLst>
      <p:ext uri="{BB962C8B-B14F-4D97-AF65-F5344CB8AC3E}">
        <p14:creationId xmlns:p14="http://schemas.microsoft.com/office/powerpoint/2010/main" val="13263407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1448</TotalTime>
  <Words>1944</Words>
  <Application>Microsoft Office PowerPoint</Application>
  <PresentationFormat>Widescreen</PresentationFormat>
  <Paragraphs>216</Paragraphs>
  <Slides>49</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49</vt:i4>
      </vt:variant>
    </vt:vector>
  </HeadingPairs>
  <TitlesOfParts>
    <vt:vector size="58" baseType="lpstr">
      <vt:lpstr>Abadi</vt:lpstr>
      <vt:lpstr>Aptos Display</vt:lpstr>
      <vt:lpstr>Aptos Narrow</vt:lpstr>
      <vt:lpstr>Arial</vt:lpstr>
      <vt:lpstr>Calibri</vt:lpstr>
      <vt:lpstr>Calibri Light</vt:lpstr>
      <vt:lpstr>IBM Plex Mono SemiBold</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output of the SpaceX API calls  representing the data extracted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Payload vs. Launch Site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LOVISH GARLANI</cp:lastModifiedBy>
  <cp:revision>204</cp:revision>
  <dcterms:created xsi:type="dcterms:W3CDTF">2021-04-29T18:58:34Z</dcterms:created>
  <dcterms:modified xsi:type="dcterms:W3CDTF">2024-06-17T08:43:16Z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